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90" r:id="rId3"/>
    <p:sldId id="263" r:id="rId4"/>
    <p:sldId id="264" r:id="rId5"/>
    <p:sldId id="356" r:id="rId6"/>
    <p:sldId id="404" r:id="rId7"/>
    <p:sldId id="405" r:id="rId8"/>
    <p:sldId id="399" r:id="rId9"/>
    <p:sldId id="406" r:id="rId10"/>
    <p:sldId id="265" r:id="rId11"/>
    <p:sldId id="393" r:id="rId12"/>
    <p:sldId id="407" r:id="rId13"/>
    <p:sldId id="267" r:id="rId14"/>
    <p:sldId id="268" r:id="rId15"/>
    <p:sldId id="269" r:id="rId16"/>
    <p:sldId id="408" r:id="rId17"/>
    <p:sldId id="270" r:id="rId18"/>
    <p:sldId id="271" r:id="rId19"/>
    <p:sldId id="358" r:id="rId20"/>
    <p:sldId id="334" r:id="rId21"/>
    <p:sldId id="323" r:id="rId22"/>
    <p:sldId id="409" r:id="rId23"/>
    <p:sldId id="325" r:id="rId24"/>
    <p:sldId id="410" r:id="rId25"/>
    <p:sldId id="370" r:id="rId26"/>
    <p:sldId id="371" r:id="rId27"/>
    <p:sldId id="374" r:id="rId28"/>
    <p:sldId id="411" r:id="rId29"/>
    <p:sldId id="379" r:id="rId30"/>
    <p:sldId id="396" r:id="rId31"/>
    <p:sldId id="401" r:id="rId32"/>
    <p:sldId id="281" r:id="rId33"/>
    <p:sldId id="319" r:id="rId34"/>
    <p:sldId id="31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B7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06834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34582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691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7427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1664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won.go.kr/sw-www/deptHome/dep_env/env_03/env_03_09.jsp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MNyryCp170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tMNyryCp170?feature=oembed" TargetMode="Externa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1.wdp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uwon.go.kr/sw-www/deptHome/dep_env/env_03/env_03_09.jsp" TargetMode="External"/><Relationship Id="rId3" Type="http://schemas.openxmlformats.org/officeDocument/2006/relationships/hyperlink" Target="https://www.cleanpng.com/png-scalable-vector-graphics-paper-royalty-free-clip-a-6012096/download-png.html" TargetMode="External"/><Relationship Id="rId7" Type="http://schemas.openxmlformats.org/officeDocument/2006/relationships/hyperlink" Target="https://blog.ajucapital.co.kr/403" TargetMode="External"/><Relationship Id="rId12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terms.naver.com/entry.nhn?docId=3547983&amp;cid=58584&amp;categoryId=58595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bear.org/how-do-chipmunk-and-black-bear-hibernation-differ/" TargetMode="External"/><Relationship Id="rId11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://www.radiokorea.com/news/article.php?uid=309834" TargetMode="External"/><Relationship Id="rId10" Type="http://schemas.openxmlformats.org/officeDocument/2006/relationships/hyperlink" Target="http://korean.visitseoul.net/attractions/%EC%96%91%EC%9E%AC%EC%B2%9C%ED%83%84%EC%B2%9C_/2429" TargetMode="External"/><Relationship Id="rId4" Type="http://schemas.openxmlformats.org/officeDocument/2006/relationships/hyperlink" Target="http://news.kmib.co.kr/article/view.asp?arcid=0008001881" TargetMode="External"/><Relationship Id="rId9" Type="http://schemas.openxmlformats.org/officeDocument/2006/relationships/hyperlink" Target="https://www.kogl.or.kr/recommend/recommendDivView.do?recommendIdx=3862&amp;bigCode=A001&amp;middleCode=B009&amp;cPage=15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aver.com/entry.nhn?docId=3547983&amp;cid=58584&amp;categoryId=58595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환경 오염의 원인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055795"/>
              </p:ext>
            </p:extLst>
          </p:nvPr>
        </p:nvGraphicFramePr>
        <p:xfrm>
          <a:off x="0" y="847709"/>
          <a:ext cx="12192000" cy="4558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8858562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43211534"/>
                    </a:ext>
                  </a:extLst>
                </a:gridCol>
              </a:tblGrid>
              <a:tr h="22792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무분별한 개발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자연 훼손</a:t>
                      </a:r>
                      <a:endParaRPr lang="en-US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공장 폐수 배출</a:t>
                      </a:r>
                      <a:endParaRPr lang="en-US" sz="4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227928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쓰레기 배출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매연</a:t>
                      </a:r>
                      <a:endParaRPr lang="en-US" sz="4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화학 물질 배출</a:t>
                      </a:r>
                      <a:endParaRPr lang="en-US" sz="40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41600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E04326E-ACF1-4274-8270-BA3348648689}"/>
              </a:ext>
            </a:extLst>
          </p:cNvPr>
          <p:cNvSpPr txBox="1"/>
          <p:nvPr/>
        </p:nvSpPr>
        <p:spPr>
          <a:xfrm>
            <a:off x="0" y="5497289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생태계 파괴를 가져 오는 원인들에 대해 얘기해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74F651-53FE-4AC9-B7BE-49A21D9D87BD}"/>
              </a:ext>
            </a:extLst>
          </p:cNvPr>
          <p:cNvSpPr/>
          <p:nvPr/>
        </p:nvSpPr>
        <p:spPr>
          <a:xfrm>
            <a:off x="0" y="1595968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환경에 대한 고려 없이 이뤄지는 개발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100ACF5-BC53-424A-A301-F80FC5EC0EAD}"/>
              </a:ext>
            </a:extLst>
          </p:cNvPr>
          <p:cNvSpPr/>
          <p:nvPr/>
        </p:nvSpPr>
        <p:spPr>
          <a:xfrm>
            <a:off x="4069080" y="1595968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자연의 원래 모습을 파괴하는 일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A24CE8F-D8C1-46A1-8280-461FAD0A6EAD}"/>
              </a:ext>
            </a:extLst>
          </p:cNvPr>
          <p:cNvSpPr/>
          <p:nvPr/>
        </p:nvSpPr>
        <p:spPr>
          <a:xfrm>
            <a:off x="8122920" y="1595968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물건을 생산하는 과정에서 나오는 오염된 물을 버리는 일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68DC38-50B4-4957-8AF7-3C43EAE98A9C}"/>
              </a:ext>
            </a:extLst>
          </p:cNvPr>
          <p:cNvSpPr/>
          <p:nvPr/>
        </p:nvSpPr>
        <p:spPr>
          <a:xfrm>
            <a:off x="15240" y="3883133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쓰레기를 버리는 일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1DC7E96-577B-41EB-AB23-7BBBE6C23D90}"/>
              </a:ext>
            </a:extLst>
          </p:cNvPr>
          <p:cNvSpPr/>
          <p:nvPr/>
        </p:nvSpPr>
        <p:spPr>
          <a:xfrm>
            <a:off x="4053840" y="3867379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연료를 태우는 과정에서 발생하는 연기 또는 물질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EF191C9-0062-4E61-9205-D8ACEA531303}"/>
              </a:ext>
            </a:extLst>
          </p:cNvPr>
          <p:cNvSpPr/>
          <p:nvPr/>
        </p:nvSpPr>
        <p:spPr>
          <a:xfrm>
            <a:off x="8107680" y="3875025"/>
            <a:ext cx="4053840" cy="152315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공업 생산 과정에서 여러 가지 물질이 섞여 인간과 자연에 해롭게 된 것들을 버리는 일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710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환경 보호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27880"/>
              </p:ext>
            </p:extLst>
          </p:nvPr>
        </p:nvGraphicFramePr>
        <p:xfrm>
          <a:off x="0" y="847709"/>
          <a:ext cx="12192000" cy="5283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712644709"/>
                    </a:ext>
                  </a:extLst>
                </a:gridCol>
              </a:tblGrid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환경을 보호하다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환경을 살리다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000" dirty="0"/>
                        <a:t>생태계를 </a:t>
                      </a:r>
                      <a:r>
                        <a:rPr lang="ko-KR" altLang="en-US" sz="4000" b="1" dirty="0"/>
                        <a:t>복원</a:t>
                      </a:r>
                      <a:r>
                        <a:rPr lang="ko-KR" altLang="en-US" sz="4000" dirty="0"/>
                        <a:t>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방법을 찾다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939291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오염을 줄이다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오염을 막다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1455804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000" b="1" dirty="0"/>
                        <a:t>대책</a:t>
                      </a:r>
                      <a:r>
                        <a:rPr lang="ko-KR" altLang="en-US" sz="4000" dirty="0"/>
                        <a:t>을 마련하다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문제를 해결하다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983648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3F301AF-0BD4-4BA3-8C7F-B2358B1DF33C}"/>
              </a:ext>
            </a:extLst>
          </p:cNvPr>
          <p:cNvSpPr/>
          <p:nvPr/>
        </p:nvSpPr>
        <p:spPr>
          <a:xfrm>
            <a:off x="4445000" y="2164079"/>
            <a:ext cx="1651000" cy="132557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원래대로 회복함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2C4FED-8451-4FB8-93C3-7C165FC9FDD0}"/>
              </a:ext>
            </a:extLst>
          </p:cNvPr>
          <p:cNvSpPr/>
          <p:nvPr/>
        </p:nvSpPr>
        <p:spPr>
          <a:xfrm>
            <a:off x="3881120" y="4806024"/>
            <a:ext cx="2214880" cy="132557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300" dirty="0"/>
              <a:t>어떤 일에 대처할 계획이나 수단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34714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26CC90D-C08B-492E-892B-83B898BFB2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65EE363A-1DFA-40A5-BFC2-0A554CA5CA54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9BA8F1C-668B-4459-9456-8E5EC3B0D0D7}"/>
              </a:ext>
            </a:extLst>
          </p:cNvPr>
          <p:cNvSpPr txBox="1"/>
          <p:nvPr/>
        </p:nvSpPr>
        <p:spPr>
          <a:xfrm>
            <a:off x="2905760" y="106313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환경 보호의 방법</a:t>
            </a:r>
            <a:endParaRPr lang="en-US" sz="4000" dirty="0"/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5EF553-CA77-4821-B91F-943C5C4664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667789"/>
              </p:ext>
            </p:extLst>
          </p:nvPr>
        </p:nvGraphicFramePr>
        <p:xfrm>
          <a:off x="0" y="847709"/>
          <a:ext cx="12192000" cy="5283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84074361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712644709"/>
                    </a:ext>
                  </a:extLst>
                </a:gridCol>
              </a:tblGrid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에너지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전기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물 절약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친환경 에너지 개발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7550142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태양 에너지 사용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분리 배출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939291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음식물 쓰레기 줄이기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000" dirty="0"/>
                        <a:t>공기 </a:t>
                      </a:r>
                      <a:r>
                        <a:rPr lang="ko-KR" altLang="en-US" sz="4000" b="1" dirty="0"/>
                        <a:t>정화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1455804"/>
                  </a:ext>
                </a:extLst>
              </a:tr>
              <a:tr h="1320973">
                <a:tc>
                  <a:txBody>
                    <a:bodyPr/>
                    <a:lstStyle/>
                    <a:p>
                      <a:pPr algn="l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000" dirty="0"/>
                        <a:t>폐수 </a:t>
                      </a:r>
                      <a:r>
                        <a:rPr lang="ko-KR" altLang="en-US" sz="4000" b="1" dirty="0"/>
                        <a:t>정화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8983648"/>
                  </a:ext>
                </a:extLst>
              </a:tr>
            </a:tbl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2C4FED-8451-4FB8-93C3-7C165FC9FDD0}"/>
              </a:ext>
            </a:extLst>
          </p:cNvPr>
          <p:cNvSpPr/>
          <p:nvPr/>
        </p:nvSpPr>
        <p:spPr>
          <a:xfrm>
            <a:off x="8839200" y="4168910"/>
            <a:ext cx="3352800" cy="132557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더러운 것을 깨끗하게 함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77BAEC-EBBE-4D44-A2F1-A66158752314}"/>
              </a:ext>
            </a:extLst>
          </p:cNvPr>
          <p:cNvSpPr txBox="1"/>
          <p:nvPr/>
        </p:nvSpPr>
        <p:spPr>
          <a:xfrm>
            <a:off x="-1" y="4892123"/>
            <a:ext cx="6096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환경을 보호하는 방법에 대해 얘기해 봅시다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862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4677278" y="1259555"/>
            <a:ext cx="749947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수업 시간에 선생님이 학생들에게 지구 온난화에 대해 이야기하는 상황이에요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43080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지구 온난화는 무슨 뜻이에요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8" y="498922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지구 온난화는 왜 생기게 되었어요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81688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17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4683226" y="2540284"/>
            <a:ext cx="751472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북극곰하고 지구 온난화는 어떤 관계가 있을까요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6797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지구 온난화로 생긴 문제점은 무엇인가요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10551677" y="5367123"/>
            <a:ext cx="1412237" cy="12738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3</a:t>
            </a:r>
            <a:r>
              <a:rPr lang="ko-KR" altLang="en-US" sz="3000" dirty="0"/>
              <a:t>명씩 </a:t>
            </a:r>
            <a:endParaRPr lang="en-US" altLang="ko-KR" sz="3000" dirty="0"/>
          </a:p>
          <a:p>
            <a:pPr algn="ctr"/>
            <a:r>
              <a:rPr lang="ko-KR" altLang="en-US" sz="3000" dirty="0"/>
              <a:t>읽기</a:t>
            </a: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3C9CFF-690A-42DF-A3F7-B0EEF9DED4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" y="838105"/>
            <a:ext cx="4546066" cy="3521576"/>
          </a:xfrm>
          <a:prstGeom prst="rect">
            <a:avLst/>
          </a:prstGeom>
        </p:spPr>
      </p:pic>
      <p:pic>
        <p:nvPicPr>
          <p:cNvPr id="4" name="017 (1)">
            <a:hlinkClick r:id="" action="ppaction://media"/>
            <a:extLst>
              <a:ext uri="{FF2B5EF4-FFF2-40B4-BE49-F238E27FC236}">
                <a16:creationId xmlns:a16="http://schemas.microsoft.com/office/drawing/2014/main" id="{1FAB0845-7D73-44BF-866B-D53AEAC48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5021" y="4859206"/>
            <a:ext cx="914401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66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135676"/>
            <a:ext cx="795156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아니요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사람들이 자동차를 이용한 후부터 심해졌어요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면서부터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896143"/>
            <a:ext cx="871356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한국은 요즘 대기 오염 문제가 심각해요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그런데 옛날에도 그랬을까요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3375210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자동차를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이용하면서부터</a:t>
            </a:r>
            <a:r>
              <a:rPr lang="ko-KR" altLang="en-US" sz="3200" dirty="0">
                <a:latin typeface="+mn-ea"/>
              </a:rPr>
              <a:t> 대기 오염이 심해졌어요</a:t>
            </a:r>
            <a:r>
              <a:rPr lang="en-US" altLang="ko-KR" sz="3200" dirty="0">
                <a:latin typeface="+mn-ea"/>
              </a:rPr>
              <a:t>.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공장이 많이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생기면서부터</a:t>
            </a:r>
            <a:r>
              <a:rPr lang="ko-KR" altLang="en-US" sz="3600" b="1" dirty="0">
                <a:latin typeface="+mn-ea"/>
              </a:rPr>
              <a:t> 대기 오염이 심해졌어요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2800" b="1" dirty="0">
              <a:latin typeface="+mn-ea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B2D2E4C-2844-4501-9355-9D861205C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23" y="1103405"/>
            <a:ext cx="4442001" cy="305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14961" y="2041865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사람들이 자동차를 </a:t>
            </a:r>
            <a:r>
              <a:rPr lang="ko-KR" altLang="en-US" sz="3200" b="1" dirty="0">
                <a:solidFill>
                  <a:srgbClr val="FF0000"/>
                </a:solidFill>
              </a:rPr>
              <a:t>이용하면서부터</a:t>
            </a:r>
            <a:r>
              <a:rPr lang="ko-KR" altLang="en-US" sz="3200" dirty="0"/>
              <a:t> 대기 오염이 심해졌습니다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309353" y="2982170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강에 흘러가는 폐수를 </a:t>
            </a:r>
            <a:r>
              <a:rPr lang="ko-KR" altLang="en-US" sz="3200" b="1" dirty="0">
                <a:solidFill>
                  <a:srgbClr val="FF0000"/>
                </a:solidFill>
              </a:rPr>
              <a:t>정화하면서부터</a:t>
            </a:r>
            <a:r>
              <a:rPr lang="ko-KR" altLang="en-US" sz="3200" dirty="0"/>
              <a:t> 오염되었던 강이 살아나기 시작했습니다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309353" y="4414917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환경 단체가 문제를 </a:t>
            </a:r>
            <a:r>
              <a:rPr lang="ko-KR" altLang="en-US" sz="3200" b="1" dirty="0">
                <a:solidFill>
                  <a:srgbClr val="FF0000"/>
                </a:solidFill>
              </a:rPr>
              <a:t>알리면서부터</a:t>
            </a:r>
            <a:r>
              <a:rPr lang="ko-KR" altLang="en-US" sz="3200" dirty="0"/>
              <a:t> 사람들이 관심을 갖기 시작했습니다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923512" y="5507886"/>
            <a:ext cx="5262880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69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825627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attached to a verb stem to express “from the time something</a:t>
            </a:r>
          </a:p>
          <a:p>
            <a:r>
              <a:rPr lang="en-US" sz="2400" dirty="0"/>
              <a:t>  happened”.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03338" y="8717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57FFC3-9ED8-47F5-A6E4-F1DA86FECF2A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면서부터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6EAB87-47DB-4030-9849-BB62531FC2BA}"/>
              </a:ext>
            </a:extLst>
          </p:cNvPr>
          <p:cNvSpPr/>
          <p:nvPr/>
        </p:nvSpPr>
        <p:spPr>
          <a:xfrm>
            <a:off x="603158" y="113391"/>
            <a:ext cx="9668601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면서부터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205073"/>
              </p:ext>
            </p:extLst>
          </p:nvPr>
        </p:nvGraphicFramePr>
        <p:xfrm>
          <a:off x="0" y="1085426"/>
          <a:ext cx="12192000" cy="35780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</a:tblGrid>
              <a:tr h="145616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O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</a:t>
                      </a:r>
                      <a:r>
                        <a:rPr lang="ko-KR" altLang="en-US" sz="3200" dirty="0"/>
                        <a:t>으면서부터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먹으면서부터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입으면서부터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212184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200" dirty="0"/>
                        <a:t>받침 </a:t>
                      </a:r>
                      <a:r>
                        <a:rPr lang="en-US" altLang="ko-KR" sz="3200" dirty="0"/>
                        <a:t>X,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200" dirty="0"/>
                        <a:t>ㄹ받침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+ </a:t>
                      </a:r>
                      <a:r>
                        <a:rPr lang="ko-KR" altLang="en-US" sz="3200" dirty="0"/>
                        <a:t>면서부터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가면서부터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하면서부터</a:t>
                      </a:r>
                      <a:endParaRPr lang="en-US" altLang="ko-KR" sz="3200" dirty="0"/>
                    </a:p>
                    <a:p>
                      <a:pPr algn="ctr"/>
                      <a:r>
                        <a:rPr lang="ko-KR" altLang="en-US" sz="3200" dirty="0"/>
                        <a:t>만들면서부터</a:t>
                      </a:r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8156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6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600" y="239528"/>
            <a:ext cx="50115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</a:t>
            </a:r>
            <a:r>
              <a:rPr lang="ko-KR" altLang="en-US" sz="3200" dirty="0">
                <a:latin typeface="+mn-ea"/>
              </a:rPr>
              <a:t>같은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1" y="4996369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유리병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3600" b="1" dirty="0">
                <a:latin typeface="+mn-ea"/>
              </a:rPr>
              <a:t>종이</a:t>
            </a:r>
            <a:r>
              <a:rPr lang="en-US" altLang="ko-KR" sz="3600" b="1" dirty="0">
                <a:latin typeface="+mn-ea"/>
              </a:rPr>
              <a:t>, </a:t>
            </a:r>
            <a:r>
              <a:rPr lang="ko-KR" altLang="en-US" sz="3600" b="1" dirty="0">
                <a:latin typeface="+mn-ea"/>
              </a:rPr>
              <a:t>플라스틱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같은</a:t>
            </a:r>
            <a:r>
              <a:rPr lang="ko-KR" altLang="en-US" sz="3600" b="1" dirty="0">
                <a:latin typeface="+mn-ea"/>
              </a:rPr>
              <a:t> 것들은 재활용할 수 있어요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464922"/>
            <a:ext cx="59842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곰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뱀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,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개구리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같은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동물은 겨울에 잠을 자요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1183940"/>
            <a:ext cx="653288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겨울에 잠을 자는 동물은 뭐가 있죠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11239186" y="4042525"/>
            <a:ext cx="952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©bear.org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1908B51-6D8A-4369-ACE3-31F547C67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044" y="-8806"/>
            <a:ext cx="5443955" cy="408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65450"/>
            <a:ext cx="12192000" cy="62239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 This expression is used to categorize and list the nouns listed.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375919" y="2003317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지구 온난화나 사막화 </a:t>
            </a:r>
            <a:r>
              <a:rPr lang="ko-KR" altLang="en-US" sz="3200" b="1" dirty="0">
                <a:solidFill>
                  <a:srgbClr val="FF0000"/>
                </a:solidFill>
              </a:rPr>
              <a:t>같은</a:t>
            </a:r>
            <a:r>
              <a:rPr lang="ko-KR" altLang="en-US" sz="3200" dirty="0"/>
              <a:t> 환경 문제가 심각해지고 있습니다</a:t>
            </a:r>
            <a:r>
              <a:rPr lang="en-US" altLang="ko-KR" sz="3200" dirty="0"/>
              <a:t>.</a:t>
            </a:r>
            <a:r>
              <a:rPr lang="ko-KR" altLang="en-US" sz="3200" dirty="0"/>
              <a:t> 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360156" y="2984814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다람쥐나 사슴 </a:t>
            </a:r>
            <a:r>
              <a:rPr lang="ko-KR" altLang="en-US" sz="3200" b="1" dirty="0">
                <a:solidFill>
                  <a:srgbClr val="FF0000"/>
                </a:solidFill>
              </a:rPr>
              <a:t>같은</a:t>
            </a:r>
            <a:r>
              <a:rPr lang="ko-KR" altLang="en-US" sz="3200" dirty="0"/>
              <a:t> 야생 동물들이 자연 속에서 마음껏 살 수 </a:t>
            </a:r>
            <a:endParaRPr lang="en-US" altLang="ko-KR" sz="3200" dirty="0"/>
          </a:p>
          <a:p>
            <a:r>
              <a:rPr lang="ko-KR" altLang="en-US" sz="3200" dirty="0"/>
              <a:t>있게 해야 합니다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360156" y="445875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물</a:t>
            </a:r>
            <a:r>
              <a:rPr lang="en-US" altLang="ko-KR" sz="3200" dirty="0"/>
              <a:t>, </a:t>
            </a:r>
            <a:r>
              <a:rPr lang="ko-KR" altLang="en-US" sz="3200" dirty="0"/>
              <a:t>전기</a:t>
            </a:r>
            <a:r>
              <a:rPr lang="en-US" altLang="ko-KR" sz="3200" dirty="0"/>
              <a:t>, </a:t>
            </a:r>
            <a:r>
              <a:rPr lang="ko-KR" altLang="en-US" sz="3200" dirty="0"/>
              <a:t>종이 </a:t>
            </a:r>
            <a:r>
              <a:rPr lang="ko-KR" altLang="en-US" sz="3200" b="1" dirty="0">
                <a:solidFill>
                  <a:srgbClr val="FF0000"/>
                </a:solidFill>
              </a:rPr>
              <a:t>같은</a:t>
            </a:r>
            <a:r>
              <a:rPr lang="ko-KR" altLang="en-US" sz="3200" dirty="0"/>
              <a:t> 자원을 아껴야 합니다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587461" y="57594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7382994" y="5339192"/>
            <a:ext cx="4793241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69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256E21-6A65-44B5-BAC8-57A22FBB242C}"/>
              </a:ext>
            </a:extLst>
          </p:cNvPr>
          <p:cNvSpPr/>
          <p:nvPr/>
        </p:nvSpPr>
        <p:spPr>
          <a:xfrm>
            <a:off x="596349" y="175271"/>
            <a:ext cx="501518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</a:t>
            </a:r>
            <a:r>
              <a:rPr lang="ko-KR" altLang="en-US" sz="3200" dirty="0">
                <a:latin typeface="+mn-ea"/>
              </a:rPr>
              <a:t>같은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57215"/>
              </p:ext>
            </p:extLst>
          </p:nvPr>
        </p:nvGraphicFramePr>
        <p:xfrm>
          <a:off x="-1" y="719661"/>
          <a:ext cx="12192000" cy="49368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435340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9908150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2492496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1981117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81413598"/>
                    </a:ext>
                  </a:extLst>
                </a:gridCol>
              </a:tblGrid>
              <a:tr h="2305445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남아메리카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강원도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대책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  <a:tr h="263141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분류하다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발견되다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그물을 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닥치는 대로 </a:t>
                      </a:r>
                      <a:r>
                        <a:rPr lang="ko-KR" altLang="en-US" sz="4400" dirty="0"/>
                        <a:t>잡아먹다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027373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1" y="1514708"/>
            <a:ext cx="4040372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브라질</a:t>
            </a:r>
            <a:r>
              <a:rPr lang="en-US" altLang="ko-KR" sz="2400" dirty="0"/>
              <a:t>, </a:t>
            </a:r>
            <a:r>
              <a:rPr lang="ko-KR" altLang="en-US" sz="2400" dirty="0"/>
              <a:t>멕시코</a:t>
            </a:r>
            <a:r>
              <a:rPr lang="en-US" altLang="ko-KR" sz="2400" dirty="0"/>
              <a:t>, </a:t>
            </a:r>
            <a:r>
              <a:rPr lang="ko-KR" altLang="en-US" sz="2400" dirty="0"/>
              <a:t>칠레</a:t>
            </a:r>
            <a:r>
              <a:rPr lang="en-US" altLang="ko-KR" sz="2400" dirty="0"/>
              <a:t>, </a:t>
            </a:r>
            <a:r>
              <a:rPr lang="ko-KR" altLang="en-US" sz="2400" dirty="0"/>
              <a:t>페루 등의 나라가 있으며 라틴 아메리카라고도 부름</a:t>
            </a:r>
            <a:endParaRPr lang="en-US" sz="24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52B3BBE-AD66-4148-BC2D-E72CDFC8C319}"/>
              </a:ext>
            </a:extLst>
          </p:cNvPr>
          <p:cNvSpPr/>
          <p:nvPr/>
        </p:nvSpPr>
        <p:spPr>
          <a:xfrm>
            <a:off x="4075813" y="1514708"/>
            <a:ext cx="4040372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한국의 행정 단위의 하나로 중부지방 동쪽에 있으며</a:t>
            </a:r>
            <a:r>
              <a:rPr lang="en-US" altLang="ko-KR" sz="2400" dirty="0"/>
              <a:t>, </a:t>
            </a:r>
            <a:r>
              <a:rPr lang="ko-KR" altLang="en-US" sz="2400" dirty="0"/>
              <a:t>북한에도 강원도가 있다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79C6B9D-E909-4503-A7E2-DF8E0F14DD67}"/>
              </a:ext>
            </a:extLst>
          </p:cNvPr>
          <p:cNvSpPr/>
          <p:nvPr/>
        </p:nvSpPr>
        <p:spPr>
          <a:xfrm>
            <a:off x="8151624" y="1514708"/>
            <a:ext cx="4040371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어떤 일에 대처할 계획이나 수단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321B311-BE65-4535-9125-1FFB0897E327}"/>
              </a:ext>
            </a:extLst>
          </p:cNvPr>
          <p:cNvSpPr/>
          <p:nvPr/>
        </p:nvSpPr>
        <p:spPr>
          <a:xfrm>
            <a:off x="0" y="3783522"/>
            <a:ext cx="3030280" cy="18729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종류에 따라서 가르다</a:t>
            </a:r>
            <a:endParaRPr lang="en-US" sz="32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A771C0F-9358-44E7-8287-71A96C59FEA7}"/>
              </a:ext>
            </a:extLst>
          </p:cNvPr>
          <p:cNvSpPr/>
          <p:nvPr/>
        </p:nvSpPr>
        <p:spPr>
          <a:xfrm>
            <a:off x="3030280" y="3783521"/>
            <a:ext cx="3030280" cy="187299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아직 알려지지 아니한 사물이나 현상</a:t>
            </a:r>
            <a:r>
              <a:rPr lang="en-US" altLang="ko-KR" sz="2400" dirty="0"/>
              <a:t>, </a:t>
            </a:r>
            <a:r>
              <a:rPr lang="ko-KR" altLang="en-US" sz="2400" dirty="0"/>
              <a:t>사실 따위가 찾아내지다</a:t>
            </a:r>
            <a:r>
              <a:rPr lang="en-US" altLang="ko-KR" sz="2400" dirty="0"/>
              <a:t>.</a:t>
            </a:r>
            <a:endParaRPr lang="en-US" sz="32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13EC18B-A04D-4BFD-BF07-CCCBC950858D}"/>
              </a:ext>
            </a:extLst>
          </p:cNvPr>
          <p:cNvSpPr/>
          <p:nvPr/>
        </p:nvSpPr>
        <p:spPr>
          <a:xfrm>
            <a:off x="6095999" y="4465674"/>
            <a:ext cx="3030280" cy="1190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그물을 던지다</a:t>
            </a:r>
            <a:endParaRPr lang="en-US" sz="32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BB60A24-3540-4573-8F8A-2A61CFDC650A}"/>
              </a:ext>
            </a:extLst>
          </p:cNvPr>
          <p:cNvSpPr/>
          <p:nvPr/>
        </p:nvSpPr>
        <p:spPr>
          <a:xfrm>
            <a:off x="9161720" y="5091517"/>
            <a:ext cx="3030280" cy="119084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/>
              <a:t>이것 저것 가리지 않고 눈에 보이는 대로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32035" y="1"/>
            <a:ext cx="4359965" cy="108712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07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03535" y="1450936"/>
            <a:ext cx="4266985" cy="38119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미래의 재산</a:t>
            </a:r>
            <a:r>
              <a:rPr lang="en-US" altLang="ko-KR" sz="8000" b="1" kern="0" dirty="0">
                <a:latin typeface="+mj-lt"/>
                <a:ea typeface="Malgun Gothic" panose="020B0503020000020004" pitchFamily="34" charset="-127"/>
              </a:rPr>
              <a:t>, </a:t>
            </a:r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환경</a:t>
            </a:r>
            <a:endParaRPr lang="en-US" sz="80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576E6-EAD9-4100-B114-35F37C6B9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903535" cy="618854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무슨 캠페인의 표어일까요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1564642" y="3145537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이 표어의 의미는 무엇이라고 생각해요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1564638" y="4875721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모으면 자원이 되는 쓰레기에는 무엇이 있을까요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E7E9636-FF84-4CE2-8A43-13BD67D56F38}"/>
              </a:ext>
            </a:extLst>
          </p:cNvPr>
          <p:cNvSpPr/>
          <p:nvPr/>
        </p:nvSpPr>
        <p:spPr>
          <a:xfrm>
            <a:off x="634410" y="866634"/>
            <a:ext cx="10923182" cy="197226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“</a:t>
            </a:r>
            <a:r>
              <a:rPr lang="ko-KR" altLang="en-US" sz="5400" dirty="0">
                <a:solidFill>
                  <a:schemeClr val="tx1"/>
                </a:solidFill>
              </a:rPr>
              <a:t>버리면 쓰레기</a:t>
            </a:r>
            <a:r>
              <a:rPr lang="en-US" altLang="ko-KR" sz="5400" dirty="0">
                <a:solidFill>
                  <a:schemeClr val="tx1"/>
                </a:solidFill>
              </a:rPr>
              <a:t>, </a:t>
            </a:r>
            <a:r>
              <a:rPr lang="ko-KR" altLang="en-US" sz="5400" dirty="0">
                <a:solidFill>
                  <a:schemeClr val="tx1"/>
                </a:solidFill>
              </a:rPr>
              <a:t>모으면 자원</a:t>
            </a:r>
            <a:r>
              <a:rPr lang="en-US" altLang="ko-KR" sz="5400" dirty="0">
                <a:solidFill>
                  <a:schemeClr val="tx1"/>
                </a:solidFill>
              </a:rPr>
              <a:t>”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D253A0-5C89-4658-8C44-24D445207F31}"/>
              </a:ext>
            </a:extLst>
          </p:cNvPr>
          <p:cNvSpPr txBox="1"/>
          <p:nvPr/>
        </p:nvSpPr>
        <p:spPr>
          <a:xfrm>
            <a:off x="1564640" y="4010629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이런 표어는 어디에서 볼 수 있을까요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3962" y="2228482"/>
            <a:ext cx="6525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쓰레기 분리 배출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671433" y="297378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6346422" y="5215991"/>
            <a:ext cx="3448705" cy="84295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53961" y="872216"/>
            <a:ext cx="117519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쓰레기 분리 수거에 대해 고모와 조카가 나누는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분리 배출하는 쓰레기 종류를 알아요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427403" y="4309686"/>
            <a:ext cx="97044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분리 배출은 어떻게 해야 돼요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27403" y="5071022"/>
            <a:ext cx="1183803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얼마나 자주 쓰레기를 버려요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4" name="018 (2)">
            <a:hlinkClick r:id="" action="ppaction://media"/>
            <a:extLst>
              <a:ext uri="{FF2B5EF4-FFF2-40B4-BE49-F238E27FC236}">
                <a16:creationId xmlns:a16="http://schemas.microsoft.com/office/drawing/2014/main" id="{985B3570-7224-4A08-ABE5-7EFD683FD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30319" y="2984150"/>
            <a:ext cx="929456" cy="92945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512E94C-ACB4-4975-BDE2-54D87E3A173E}"/>
              </a:ext>
            </a:extLst>
          </p:cNvPr>
          <p:cNvGrpSpPr/>
          <p:nvPr/>
        </p:nvGrpSpPr>
        <p:grpSpPr>
          <a:xfrm>
            <a:off x="7991062" y="1528342"/>
            <a:ext cx="3934998" cy="3542680"/>
            <a:chOff x="8195768" y="1528342"/>
            <a:chExt cx="3730291" cy="3375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A2EB00-4B10-423C-9B91-D2900B2C3768}"/>
                </a:ext>
              </a:extLst>
            </p:cNvPr>
            <p:cNvSpPr txBox="1"/>
            <p:nvPr/>
          </p:nvSpPr>
          <p:spPr>
            <a:xfrm>
              <a:off x="9365217" y="4528775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©ajucapital.co.kr</a:t>
              </a:r>
            </a:p>
          </p:txBody>
        </p:sp>
        <p:pic>
          <p:nvPicPr>
            <p:cNvPr id="8194" name="Picture 2" descr="종류별 쓰레기 분리수거 방법">
              <a:extLst>
                <a:ext uri="{FF2B5EF4-FFF2-40B4-BE49-F238E27FC236}">
                  <a16:creationId xmlns:a16="http://schemas.microsoft.com/office/drawing/2014/main" id="{17D752AA-A4BC-4DFC-A570-AC8A07DC64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31587" y1="42381" x2="32381" y2="43016"/>
                          <a14:foregroundMark x1="34762" y1="42222" x2="35397" y2="42222"/>
                          <a14:foregroundMark x1="36508" y1="42222" x2="37778" y2="428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93" t="34739" r="17077" b="9002"/>
            <a:stretch/>
          </p:blipFill>
          <p:spPr bwMode="auto">
            <a:xfrm>
              <a:off x="8195768" y="1528342"/>
              <a:ext cx="3590244" cy="3375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45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생활쓰레기 분리배출 요령, 분리배출의 핵심 4가지!, 비운다(용기 안 내용물은 깨끗이 비우고 배출), 헹군다(이물질은 닦거나 헹궈서 배출), 분리한다(다른 재질(라벨 등)은 제거하여 배출), 섞지않는다(종류별 성상별로 구분해 분리수거함으로 배출)">
            <a:extLst>
              <a:ext uri="{FF2B5EF4-FFF2-40B4-BE49-F238E27FC236}">
                <a16:creationId xmlns:a16="http://schemas.microsoft.com/office/drawing/2014/main" id="{9D9C97C1-DAA2-4FC6-93E0-83A04F6CA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60" y="559176"/>
            <a:ext cx="11777870" cy="494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04210B3-4A07-4439-8705-63D26A266AE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65EC3F-DCB3-4937-B52A-C9AE96CAC569}"/>
              </a:ext>
            </a:extLst>
          </p:cNvPr>
          <p:cNvSpPr/>
          <p:nvPr/>
        </p:nvSpPr>
        <p:spPr>
          <a:xfrm>
            <a:off x="11595" y="5704844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hlinkClick r:id="rId3"/>
              </a:rPr>
              <a:t>https://www.suwon.go.kr/sw-www/deptHome/dep_env/env_03/env_03_09.jsp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89615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150026"/>
            <a:ext cx="52279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생태계 파괴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뉴스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4357040" y="289164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19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18050" y="4349802"/>
            <a:ext cx="1187394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배스는 어떤 물고기예요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왜 문제가 되고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121297" y="5293693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18050" y="5090770"/>
            <a:ext cx="1187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어떤 대책을 마련할 수 있을까요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뉴스에서 기자가 물고기의 생태계가 왜 파괴되고 있는지 소개하는 내용을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교과서 문제를 먼저 읽고 들어 볼게요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pic>
        <p:nvPicPr>
          <p:cNvPr id="3" name="019 (2)">
            <a:hlinkClick r:id="" action="ppaction://media"/>
            <a:extLst>
              <a:ext uri="{FF2B5EF4-FFF2-40B4-BE49-F238E27FC236}">
                <a16:creationId xmlns:a16="http://schemas.microsoft.com/office/drawing/2014/main" id="{3624CA92-D08E-40D2-BCC6-B5DCCAF174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42639" y="2891645"/>
            <a:ext cx="914401" cy="9144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136A5F3-CE9C-400E-AD86-8BBA55039822}"/>
              </a:ext>
            </a:extLst>
          </p:cNvPr>
          <p:cNvGrpSpPr/>
          <p:nvPr/>
        </p:nvGrpSpPr>
        <p:grpSpPr>
          <a:xfrm>
            <a:off x="6798247" y="2342996"/>
            <a:ext cx="5393752" cy="1946929"/>
            <a:chOff x="6798247" y="2342996"/>
            <a:chExt cx="5393752" cy="19469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3802F5-2A33-4902-B252-D61FF13A0129}"/>
                </a:ext>
              </a:extLst>
            </p:cNvPr>
            <p:cNvSpPr txBox="1"/>
            <p:nvPr/>
          </p:nvSpPr>
          <p:spPr>
            <a:xfrm>
              <a:off x="10099749" y="3473465"/>
              <a:ext cx="20922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©kogl.or.kr</a:t>
              </a:r>
            </a:p>
          </p:txBody>
        </p:sp>
        <p:pic>
          <p:nvPicPr>
            <p:cNvPr id="10242" name="Picture 2" descr="배스| 이미지 | 추천공공저작물 | 공공누리">
              <a:extLst>
                <a:ext uri="{FF2B5EF4-FFF2-40B4-BE49-F238E27FC236}">
                  <a16:creationId xmlns:a16="http://schemas.microsoft.com/office/drawing/2014/main" id="{EE836834-7B0D-4E46-BB2F-D46D5831CB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76" t="30236" r="12077" b="25300"/>
            <a:stretch/>
          </p:blipFill>
          <p:spPr bwMode="auto">
            <a:xfrm>
              <a:off x="6798247" y="2342996"/>
              <a:ext cx="4903835" cy="1946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7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04210B3-4A07-4439-8705-63D26A266AE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5DBB03-BB50-45D5-ACF9-B3B0051233A6}"/>
              </a:ext>
            </a:extLst>
          </p:cNvPr>
          <p:cNvSpPr/>
          <p:nvPr/>
        </p:nvSpPr>
        <p:spPr>
          <a:xfrm>
            <a:off x="5027492" y="5773495"/>
            <a:ext cx="46505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hlinkClick r:id="rId3"/>
              </a:rPr>
              <a:t>https://www.youtube.com/watch?v=tMNyryCp170</a:t>
            </a:r>
            <a:endParaRPr lang="en-US" sz="1600" dirty="0"/>
          </a:p>
        </p:txBody>
      </p:sp>
      <p:pic>
        <p:nvPicPr>
          <p:cNvPr id="5" name="Online Media 4" title="￢ﾀﾘ￭ﾆﾠ￬ﾢﾅ ￬ﾖﾴ￫ﾥﾘ￬ﾝﾘ ￫ﾰﾘ￪ﾲﾩ￢ﾀﾙ￢ﾀﾦ￬ﾙﾸ￫ﾞﾘ￬ﾢﾅ ￬ﾠﾈ￫ﾰﾘ￬ﾜﾼ￫ﾡﾜ ￢ﾀﾘ￫ﾚﾝ￢ﾀﾙ / KBS￫ﾉﾴ￬ﾊﾤ(News)">
            <a:hlinkClick r:id="" action="ppaction://media"/>
            <a:extLst>
              <a:ext uri="{FF2B5EF4-FFF2-40B4-BE49-F238E27FC236}">
                <a16:creationId xmlns:a16="http://schemas.microsoft.com/office/drawing/2014/main" id="{2AC299EC-5FA7-4A6A-A5CF-880C24A9B8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0201" y="173474"/>
            <a:ext cx="9829559" cy="5529127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7AF079-7C4F-4F90-911C-4A27128B75E7}"/>
              </a:ext>
            </a:extLst>
          </p:cNvPr>
          <p:cNvSpPr txBox="1"/>
          <p:nvPr/>
        </p:nvSpPr>
        <p:spPr>
          <a:xfrm>
            <a:off x="76441" y="278817"/>
            <a:ext cx="2143760" cy="3266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4400" b="1" dirty="0">
                <a:solidFill>
                  <a:srgbClr val="002060"/>
                </a:solidFill>
                <a:latin typeface="+mn-ea"/>
              </a:rPr>
              <a:t>생태계 복원을 위한 대책</a:t>
            </a:r>
            <a:endParaRPr lang="en-US" sz="44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8218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42286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실천하는 환경 보호에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028103"/>
            <a:ext cx="92279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일상 생활에서 환경 보호를 위해 실천하는 방법들에 대해 이야기해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363566" y="3807336"/>
            <a:ext cx="118385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요약할 때는 문장으로 쓰기보다 핵심 어휘 중심으로 내용을 정리하세요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63566" y="5044402"/>
            <a:ext cx="1180811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발표하기 위한 문장으로 다시 적은 후에 발표하세요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953885" y="2379759"/>
            <a:ext cx="92177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번 표에 내용을 써 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920998"/>
              </p:ext>
            </p:extLst>
          </p:nvPr>
        </p:nvGraphicFramePr>
        <p:xfrm>
          <a:off x="-1" y="712100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058504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733408066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98891802"/>
                    </a:ext>
                  </a:extLst>
                </a:gridCol>
              </a:tblGrid>
              <a:tr h="1793520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본래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제방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백로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수달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793520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무분별하다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허물다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7007260"/>
                  </a:ext>
                </a:extLst>
              </a:tr>
              <a:tr h="1793520"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제공하다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기능하다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865399"/>
                  </a:ext>
                </a:extLst>
              </a:tr>
            </a:tbl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DD9112-018D-40E7-806B-B12C0720DACD}"/>
              </a:ext>
            </a:extLst>
          </p:cNvPr>
          <p:cNvSpPr/>
          <p:nvPr/>
        </p:nvSpPr>
        <p:spPr>
          <a:xfrm>
            <a:off x="1320800" y="712100"/>
            <a:ext cx="171704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처음부터 또는 근본부터</a:t>
            </a:r>
            <a:endParaRPr lang="en-US" sz="24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1E1DE2F-28D9-44B3-A849-3AC63D8F897E}"/>
              </a:ext>
            </a:extLst>
          </p:cNvPr>
          <p:cNvSpPr/>
          <p:nvPr/>
        </p:nvSpPr>
        <p:spPr>
          <a:xfrm>
            <a:off x="4358641" y="699402"/>
            <a:ext cx="171704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물가에 흙</a:t>
            </a:r>
            <a:r>
              <a:rPr lang="en-US" altLang="ko-KR" sz="2400" dirty="0"/>
              <a:t>, </a:t>
            </a:r>
            <a:r>
              <a:rPr lang="ko-KR" altLang="en-US" sz="2400" dirty="0"/>
              <a:t>돌</a:t>
            </a:r>
            <a:r>
              <a:rPr lang="en-US" altLang="ko-KR" sz="2400" dirty="0"/>
              <a:t>, </a:t>
            </a:r>
            <a:r>
              <a:rPr lang="ko-KR" altLang="en-US" sz="2400" dirty="0"/>
              <a:t>콘크리트 등으로 쌓은 둑</a:t>
            </a:r>
            <a:endParaRPr lang="en-US" sz="24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6A3790C-24A6-4047-B9C8-815977CAF052}"/>
              </a:ext>
            </a:extLst>
          </p:cNvPr>
          <p:cNvSpPr/>
          <p:nvPr/>
        </p:nvSpPr>
        <p:spPr>
          <a:xfrm>
            <a:off x="7396482" y="689242"/>
            <a:ext cx="171704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몸빛이 희고 큰 새</a:t>
            </a:r>
            <a:endParaRPr lang="en-US" sz="24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C4611F-E225-4F29-AB75-7807576BFB6A}"/>
              </a:ext>
            </a:extLst>
          </p:cNvPr>
          <p:cNvSpPr/>
          <p:nvPr/>
        </p:nvSpPr>
        <p:spPr>
          <a:xfrm>
            <a:off x="10469884" y="712100"/>
            <a:ext cx="1717040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족제빗과의 포유류 동물</a:t>
            </a:r>
            <a:endParaRPr lang="en-US" sz="24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9246EE9-BFAA-4E51-9151-1376AB7DF817}"/>
              </a:ext>
            </a:extLst>
          </p:cNvPr>
          <p:cNvSpPr/>
          <p:nvPr/>
        </p:nvSpPr>
        <p:spPr>
          <a:xfrm>
            <a:off x="3037839" y="2497322"/>
            <a:ext cx="3037841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경솔하고 생각이 없다</a:t>
            </a:r>
            <a:endParaRPr lang="en-US" sz="28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CC14104-8C55-4F6A-9C94-66D17A7852E2}"/>
              </a:ext>
            </a:extLst>
          </p:cNvPr>
          <p:cNvSpPr/>
          <p:nvPr/>
        </p:nvSpPr>
        <p:spPr>
          <a:xfrm>
            <a:off x="8392160" y="2476502"/>
            <a:ext cx="3779521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지어져 있는 것을 헐어서 무너지게 하다</a:t>
            </a:r>
            <a:endParaRPr lang="en-US" sz="2800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3CFBE97-71ED-4959-B2EF-7FEC4B279C8E}"/>
              </a:ext>
            </a:extLst>
          </p:cNvPr>
          <p:cNvSpPr/>
          <p:nvPr/>
        </p:nvSpPr>
        <p:spPr>
          <a:xfrm>
            <a:off x="2560320" y="4294991"/>
            <a:ext cx="3535679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무엇을 내주거나 갖다 바치다</a:t>
            </a:r>
            <a:endParaRPr lang="en-US" sz="2800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F83DF0E-290D-40C0-B780-6DE1F63EE125}"/>
              </a:ext>
            </a:extLst>
          </p:cNvPr>
          <p:cNvSpPr/>
          <p:nvPr/>
        </p:nvSpPr>
        <p:spPr>
          <a:xfrm>
            <a:off x="8636002" y="4276460"/>
            <a:ext cx="3535679" cy="178726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하는 구실이나 작용을 하다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72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0834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강이나 개천의 이로운 점 이야기하기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6095999" y="3081350"/>
            <a:ext cx="6096001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서울에 있는 양재천의 모습이에요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여러분이 살고 있는 곳 근처에는 강이나 개천이 있어요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거기에 가 봤어요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11266" name="Picture 2" descr="양재천&amp;탄천 - 명소 : Visit Seoul - 서울시 공식 관광정보 웹사이트">
            <a:extLst>
              <a:ext uri="{FF2B5EF4-FFF2-40B4-BE49-F238E27FC236}">
                <a16:creationId xmlns:a16="http://schemas.microsoft.com/office/drawing/2014/main" id="{36146625-071E-4588-8604-C48CE24CD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50" y="1692058"/>
            <a:ext cx="5732849" cy="429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62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0834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읽기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오염되었던 개천이 깨끗하게 복원된 이야기</a:t>
            </a:r>
            <a:endParaRPr lang="en-US" sz="3200" dirty="0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9A2ACD0-C513-4596-881A-A7683C7E7163}"/>
              </a:ext>
            </a:extLst>
          </p:cNvPr>
          <p:cNvSpPr/>
          <p:nvPr/>
        </p:nvSpPr>
        <p:spPr>
          <a:xfrm>
            <a:off x="0" y="5343244"/>
            <a:ext cx="3431059" cy="792553"/>
          </a:xfrm>
          <a:prstGeom prst="parallelogram">
            <a:avLst>
              <a:gd name="adj" fmla="val 0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507080" y="1622137"/>
            <a:ext cx="955132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글을 읽으면서 글의 제목을 만들어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662251-5519-4DB1-9B88-A43C53520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42" y="2655398"/>
            <a:ext cx="3242656" cy="2590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F1447B-0564-484F-8605-6CCB4DAD5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9752" y="2655396"/>
            <a:ext cx="3242656" cy="25907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10E2BE-D2DD-4196-89DC-55B349146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962" y="2655397"/>
            <a:ext cx="3242656" cy="259078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2C506E8-FECD-4E7A-BD01-DCD629FF8AC8}"/>
              </a:ext>
            </a:extLst>
          </p:cNvPr>
          <p:cNvSpPr/>
          <p:nvPr/>
        </p:nvSpPr>
        <p:spPr>
          <a:xfrm>
            <a:off x="7112000" y="5399160"/>
            <a:ext cx="4866640" cy="12293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글의 내용과 다른 그림을 고르세요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312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73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생태계 복원 사례에 대한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421120" y="3323817"/>
            <a:ext cx="4352897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정리한 내용을 바탕으로 교과서에 직접 글을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603158" y="2871607"/>
            <a:ext cx="5424191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메모할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성공 사례의 이름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어떻게 오염되었나</a:t>
            </a:r>
            <a:r>
              <a:rPr lang="en-US" altLang="ko-KR" sz="30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환경을 살리기 위해 어떤</a:t>
            </a:r>
            <a:endParaRPr lang="en-US" altLang="ko-KR" sz="3000" dirty="0"/>
          </a:p>
          <a:p>
            <a:pPr>
              <a:lnSpc>
                <a:spcPct val="120000"/>
              </a:lnSpc>
            </a:pPr>
            <a:r>
              <a:rPr lang="en-US" altLang="ko-KR" sz="3000" dirty="0"/>
              <a:t> </a:t>
            </a:r>
            <a:r>
              <a:rPr lang="ko-KR" altLang="en-US" sz="3000" dirty="0"/>
              <a:t>   노력을 했나</a:t>
            </a:r>
            <a:r>
              <a:rPr lang="en-US" altLang="ko-KR" sz="3000" dirty="0"/>
              <a:t>?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그 결과 어떻게 변했나</a:t>
            </a:r>
            <a:r>
              <a:rPr lang="en-US" altLang="ko-KR" sz="3000" dirty="0"/>
              <a:t>?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상상하기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양재천을 되살리지 못했다면 어떻게 됐을까 상상하며 친구들과 얘기해 보세요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생태계 복원에 성공한 사례 조사해서 글 쓰기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577988"/>
            <a:ext cx="6096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 사진은 환경 문제에 관해 우리에게 어떤 의미를 주고 있나요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94508" y="1988875"/>
            <a:ext cx="61044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지구를 병들게 하는 환경 문제에는 무엇이 있나요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67810" y="5083258"/>
            <a:ext cx="1203115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환경 문제를 해결하는 방법에는 무엇이 있을까요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094304" y="2645730"/>
            <a:ext cx="2810616" cy="398398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6E3B2A6-A707-4315-A706-7A19569C3E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6094508" cy="477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2875280" y="210485"/>
            <a:ext cx="644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아름다운 강산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624508" y="2909761"/>
            <a:ext cx="10942983" cy="2590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74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600" b="1">
                <a:solidFill>
                  <a:schemeClr val="tx1"/>
                </a:solidFill>
              </a:rPr>
              <a:t>.</a:t>
            </a:r>
            <a:endParaRPr lang="en-US" altLang="ko-KR" sz="3600" b="1" dirty="0">
              <a:solidFill>
                <a:schemeClr val="tx1"/>
              </a:solidFill>
            </a:endParaRP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글에서 소개한 곳 중에서 가 본 곳이 있어요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>
                <a:solidFill>
                  <a:schemeClr val="tx1"/>
                </a:solidFill>
              </a:rPr>
              <a:t>여러분들은 소개된 곳 중에서 어디에 가 보고 싶어요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389BE-D9A4-4B9C-9E85-713B2E6FCB93}"/>
              </a:ext>
            </a:extLst>
          </p:cNvPr>
          <p:cNvSpPr txBox="1"/>
          <p:nvPr/>
        </p:nvSpPr>
        <p:spPr>
          <a:xfrm>
            <a:off x="467360" y="132353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자연 환경이 잘 보존되어 사랑 받는 곳에 대해 이야기해 봅시다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C9682-0DF5-4E5A-95D1-8F94EED733DB}"/>
              </a:ext>
            </a:extLst>
          </p:cNvPr>
          <p:cNvSpPr txBox="1"/>
          <p:nvPr/>
        </p:nvSpPr>
        <p:spPr>
          <a:xfrm>
            <a:off x="467360" y="20130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한국의 아름다운 자연 유산에 대해 얼마나 알고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615321B-6DB4-42A9-AF6B-884929815131}"/>
              </a:ext>
            </a:extLst>
          </p:cNvPr>
          <p:cNvGrpSpPr/>
          <p:nvPr/>
        </p:nvGrpSpPr>
        <p:grpSpPr>
          <a:xfrm>
            <a:off x="0" y="-99153"/>
            <a:ext cx="12192000" cy="6440129"/>
            <a:chOff x="0" y="0"/>
            <a:chExt cx="12192000" cy="64617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EC5F1D7-3714-4B16-BEDC-5709ABA8E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6090318" cy="323088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B8C229-42AD-4BC9-9D21-4B1000CD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85268" y="0"/>
              <a:ext cx="6106732" cy="323088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E7AA9EB-1F49-4DE0-A73D-9A10B90FE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" y="3230881"/>
              <a:ext cx="6096391" cy="323019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099F41-9398-4BCF-B8A8-B331AE013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85176" y="3226719"/>
              <a:ext cx="6106824" cy="3235041"/>
            </a:xfrm>
            <a:prstGeom prst="rect">
              <a:avLst/>
            </a:prstGeom>
          </p:spPr>
        </p:pic>
      </p:grp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0365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275528" y="311411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87348" y="1790030"/>
            <a:ext cx="8374666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31-32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을</a:t>
            </a:r>
            <a:r>
              <a:rPr lang="ko-KR" altLang="en-US" sz="3000" b="1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보면 학교에서 실천할 수 있는 환경 보호 방법을 알아보는 활동이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en-US" altLang="ko-KR" sz="3000" b="1" dirty="0">
                <a:latin typeface="+mn-ea"/>
              </a:rPr>
              <a:t>31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에는 버려지는 종이를 재활용하는 방법에 대한 생각을 정리해 놓았어요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여러분이 학교에서 실천할 수 있는 또 다른 아이디어가 있나요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곰곰이 생각해 보고 여러분의 빛나는 아이디어를 </a:t>
            </a:r>
            <a:r>
              <a:rPr lang="en-US" altLang="ko-KR" sz="3000" b="1" dirty="0">
                <a:latin typeface="+mn-ea"/>
              </a:rPr>
              <a:t>32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직접</a:t>
            </a:r>
            <a:r>
              <a:rPr lang="en-US" altLang="ko-KR" sz="3000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정리해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169920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</a:rPr>
              <a:t>워크북 연습문제도 </a:t>
            </a:r>
            <a:r>
              <a:rPr lang="ko-KR" altLang="en-US" sz="2800" dirty="0">
                <a:solidFill>
                  <a:schemeClr val="tx1"/>
                </a:solidFill>
              </a:rPr>
              <a:t>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8117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https://terms.naver.com/entry.nhn?docId=3547983&amp;cid=58584&amp;categoryId=58595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http://news.kmib.co.kr/article/view.asp?arcid=0008001881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http://www.radiokorea.com/news/article.php?uid=309834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https://bear.org/how-do-chipmunk-and-black-bear-hibernation-differ/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https://blog.ajucapital.co.kr/403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https://www.suwon.go.kr/sw-www/deptHome/dep_env/env_03/env_03_09.jsp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https://www.kogl.or.kr/recommend/recommendDivView.do?recommendIdx=3862&amp;bigCode=A001&amp;middleCode=B009&amp;cPage=15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http://korean.visitseoul.net/attractions/%EC%96%91%EC%9E%AC%EC%B2%9C%ED%83%84%EC%B2%9C_/2429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0" y="286400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7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</a:t>
            </a:r>
            <a:endParaRPr lang="en-US" altLang="ko-KR" sz="3000" b="1" dirty="0">
              <a:solidFill>
                <a:srgbClr val="0070C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우리에게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환경이 얼마나 중요한지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환경 문제에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환경 문제의 해결 방법을 설명할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882640" y="2002094"/>
            <a:ext cx="5706199" cy="3880833"/>
            <a:chOff x="603160" y="2296734"/>
            <a:chExt cx="5066121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603160" y="3099087"/>
              <a:ext cx="5066121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환경 문제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환경 보호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면서부터</a:t>
              </a:r>
              <a:endParaRPr lang="en-US" altLang="ko-KR" sz="3200" dirty="0"/>
            </a:p>
            <a:p>
              <a:r>
                <a:rPr lang="en-US" altLang="ko-KR" sz="3200" dirty="0"/>
                <a:t>            2. </a:t>
              </a:r>
              <a:r>
                <a:rPr lang="ko-KR" altLang="en-US" sz="3200" dirty="0"/>
                <a:t>같은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아름다운 강산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779042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환경 문제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276043"/>
              </p:ext>
            </p:extLst>
          </p:nvPr>
        </p:nvGraphicFramePr>
        <p:xfrm>
          <a:off x="0" y="841584"/>
          <a:ext cx="12192000" cy="46365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3524030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231825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대기</a:t>
                      </a:r>
                      <a:r>
                        <a:rPr lang="ko-KR" altLang="en-US" sz="4400" dirty="0"/>
                        <a:t> 오염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수질</a:t>
                      </a:r>
                      <a:r>
                        <a:rPr lang="ko-KR" altLang="en-US" sz="4400" dirty="0"/>
                        <a:t> 오염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토양</a:t>
                      </a:r>
                      <a:r>
                        <a:rPr lang="ko-KR" altLang="en-US" sz="4400" dirty="0"/>
                        <a:t> 오염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2318251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오염이 </a:t>
                      </a:r>
                      <a:r>
                        <a:rPr lang="ko-KR" altLang="en-US" sz="4400" b="1" dirty="0"/>
                        <a:t>심각</a:t>
                      </a:r>
                      <a:r>
                        <a:rPr lang="ko-KR" altLang="en-US" sz="4400" dirty="0"/>
                        <a:t>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오염 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438251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-15240" y="5567979"/>
            <a:ext cx="122072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우리 생활에서 가장 심각한 환경 오염은 어떤 것인가요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0" y="157480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/>
              <a:t>대기</a:t>
            </a:r>
            <a:r>
              <a:rPr lang="en-US" altLang="ko-KR" sz="2800"/>
              <a:t>: </a:t>
            </a:r>
            <a:r>
              <a:rPr lang="ko-KR" altLang="en-US" sz="2800"/>
              <a:t>지구 주위를 둘러싸고 있는 기체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AE91C4-061F-4299-82BF-A290D22B4FE9}"/>
              </a:ext>
            </a:extLst>
          </p:cNvPr>
          <p:cNvSpPr/>
          <p:nvPr/>
        </p:nvSpPr>
        <p:spPr>
          <a:xfrm>
            <a:off x="4053840" y="157480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수질</a:t>
            </a:r>
            <a:r>
              <a:rPr lang="en-US" altLang="ko-KR" sz="2800" dirty="0"/>
              <a:t>: </a:t>
            </a:r>
            <a:r>
              <a:rPr lang="ko-KR" altLang="en-US" sz="2400" dirty="0"/>
              <a:t>물의 성질</a:t>
            </a:r>
            <a:r>
              <a:rPr lang="en-US" altLang="ko-KR" sz="2400" dirty="0"/>
              <a:t>. </a:t>
            </a:r>
            <a:r>
              <a:rPr lang="ko-KR" altLang="en-US" sz="2400" dirty="0"/>
              <a:t>물의 온도</a:t>
            </a:r>
            <a:r>
              <a:rPr lang="en-US" altLang="ko-KR" sz="2400" dirty="0"/>
              <a:t>, </a:t>
            </a:r>
            <a:r>
              <a:rPr lang="ko-KR" altLang="en-US" sz="2400" dirty="0"/>
              <a:t>맑고 흐림</a:t>
            </a:r>
            <a:r>
              <a:rPr lang="en-US" altLang="ko-KR" sz="2400" dirty="0"/>
              <a:t>, </a:t>
            </a:r>
            <a:r>
              <a:rPr lang="ko-KR" altLang="en-US" sz="2400" dirty="0"/>
              <a:t>빛깔</a:t>
            </a:r>
            <a:r>
              <a:rPr lang="en-US" altLang="ko-KR" sz="2400" dirty="0"/>
              <a:t>, </a:t>
            </a:r>
            <a:r>
              <a:rPr lang="ko-KR" altLang="en-US" sz="2400" dirty="0"/>
              <a:t>비중</a:t>
            </a:r>
            <a:r>
              <a:rPr lang="en-US" altLang="ko-KR" sz="2400" dirty="0"/>
              <a:t>, </a:t>
            </a:r>
            <a:r>
              <a:rPr lang="ko-KR" altLang="en-US" sz="2400" dirty="0"/>
              <a:t>방사능</a:t>
            </a:r>
            <a:r>
              <a:rPr lang="en-US" altLang="ko-KR" sz="2400" dirty="0"/>
              <a:t>, </a:t>
            </a:r>
            <a:r>
              <a:rPr lang="ko-KR" altLang="en-US" sz="2400" dirty="0"/>
              <a:t>세균의 함유량 등에 따라 결정된다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D2D12DF-EE95-4AE5-B22F-2609682C63B7}"/>
              </a:ext>
            </a:extLst>
          </p:cNvPr>
          <p:cNvSpPr/>
          <p:nvPr/>
        </p:nvSpPr>
        <p:spPr>
          <a:xfrm>
            <a:off x="8122920" y="157480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토양</a:t>
            </a:r>
            <a:r>
              <a:rPr lang="en-US" altLang="ko-KR" sz="2800" dirty="0"/>
              <a:t>: </a:t>
            </a:r>
            <a:r>
              <a:rPr lang="ko-KR" altLang="en-US" sz="2800" dirty="0"/>
              <a:t>식물에 영양을 공급하여 자라게 할 수 있는 흙</a:t>
            </a:r>
            <a:endParaRPr lang="en-US" sz="28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3E28A43-F2D3-4349-92C0-51EC3B61029B}"/>
              </a:ext>
            </a:extLst>
          </p:cNvPr>
          <p:cNvSpPr/>
          <p:nvPr/>
        </p:nvSpPr>
        <p:spPr>
          <a:xfrm>
            <a:off x="0" y="3923606"/>
            <a:ext cx="609600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심각하다</a:t>
            </a:r>
            <a:r>
              <a:rPr lang="en-US" altLang="ko-KR" sz="2800" dirty="0"/>
              <a:t>: </a:t>
            </a:r>
            <a:r>
              <a:rPr lang="ko-KR" altLang="en-US" sz="2800" dirty="0"/>
              <a:t>상태나 정도가 매우 깊고 중대하다</a:t>
            </a:r>
            <a:r>
              <a:rPr lang="en-US" altLang="ko-KR" sz="2800" dirty="0"/>
              <a:t>. </a:t>
            </a:r>
            <a:r>
              <a:rPr lang="ko-KR" altLang="en-US" sz="2800" dirty="0"/>
              <a:t>절박함이 있다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04F3750-C1E1-40BA-A31C-EA65B5EC09C1}"/>
              </a:ext>
            </a:extLst>
          </p:cNvPr>
          <p:cNvSpPr/>
          <p:nvPr/>
        </p:nvSpPr>
        <p:spPr>
          <a:xfrm>
            <a:off x="7117080" y="3923606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汚</a:t>
            </a:r>
            <a:r>
              <a:rPr lang="ko-KR" altLang="en-US" sz="2800" dirty="0"/>
              <a:t> 더러울 오</a:t>
            </a:r>
            <a:endParaRPr lang="en-US" altLang="ko-KR" sz="2800" dirty="0"/>
          </a:p>
          <a:p>
            <a:pPr algn="ctr"/>
            <a:r>
              <a:rPr lang="ko-KR" altLang="en-US" sz="4400" dirty="0"/>
              <a:t>染</a:t>
            </a:r>
            <a:r>
              <a:rPr lang="ko-KR" altLang="en-US" sz="2800" dirty="0"/>
              <a:t> 물들 염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환경 문제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915211"/>
              </p:ext>
            </p:extLst>
          </p:nvPr>
        </p:nvGraphicFramePr>
        <p:xfrm>
          <a:off x="0" y="841584"/>
          <a:ext cx="12192000" cy="46244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3524030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231224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지구 온난화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사막화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생태계 파괴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231224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기후 변화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야생 동물 멸종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438251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0" y="5556952"/>
            <a:ext cx="121767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환경 오염으로 인해 생기는 문제에 대해 얘기해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0" y="1595968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장기간에 걸쳐 전 지구 표면 평균 기온이 상승하는 현상</a:t>
            </a:r>
            <a:endParaRPr lang="en-US" sz="28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3E36898-BF9E-4171-A764-5E36B6B5B700}"/>
              </a:ext>
            </a:extLst>
          </p:cNvPr>
          <p:cNvSpPr/>
          <p:nvPr/>
        </p:nvSpPr>
        <p:spPr>
          <a:xfrm>
            <a:off x="4053840" y="1595968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기존에 사막이 아니던 곳이 점차 사막으로 변해 가는 현상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CD4B84F-9632-4BA3-A357-3C70E11F1C88}"/>
              </a:ext>
            </a:extLst>
          </p:cNvPr>
          <p:cNvSpPr/>
          <p:nvPr/>
        </p:nvSpPr>
        <p:spPr>
          <a:xfrm>
            <a:off x="8122920" y="1595968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환경과 생명체 사이의 순환 고리가 깨지는 현상</a:t>
            </a:r>
            <a:endParaRPr lang="en-US" sz="2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7E10330-4424-455E-A5C3-4A79FB25AAEB}"/>
              </a:ext>
            </a:extLst>
          </p:cNvPr>
          <p:cNvSpPr/>
          <p:nvPr/>
        </p:nvSpPr>
        <p:spPr>
          <a:xfrm>
            <a:off x="1005840" y="3904832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지구의 평균 기온이 변하는 현상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B04C4CF-72C2-4AC8-A1CF-D7F1017CA1AD}"/>
              </a:ext>
            </a:extLst>
          </p:cNvPr>
          <p:cNvSpPr/>
          <p:nvPr/>
        </p:nvSpPr>
        <p:spPr>
          <a:xfrm>
            <a:off x="7132320" y="3904832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산이나 들에서 저절로 자라는 생물 종이 완전히 없어지는 현상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70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8E91B268-E363-4DF4-83E2-DDC6D630BC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 descr="생태계 평형 본문 이미지 1">
            <a:extLst>
              <a:ext uri="{FF2B5EF4-FFF2-40B4-BE49-F238E27FC236}">
                <a16:creationId xmlns:a16="http://schemas.microsoft.com/office/drawing/2014/main" id="{BCBC290F-6046-4BBB-A522-6874F8D8F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760" y="0"/>
            <a:ext cx="8514080" cy="653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F6EAEA4-3956-4646-AA38-AC724E0C3F19}"/>
              </a:ext>
            </a:extLst>
          </p:cNvPr>
          <p:cNvSpPr/>
          <p:nvPr/>
        </p:nvSpPr>
        <p:spPr>
          <a:xfrm>
            <a:off x="833120" y="5105725"/>
            <a:ext cx="2072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hlinkClick r:id="rId3"/>
              </a:rPr>
              <a:t>https://terms.naver.com/entry.nhn?docId=3547983&amp;cid=58584&amp;categoryId=58595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58DBE6-6E09-4D9A-A0E7-398EE001E695}"/>
              </a:ext>
            </a:extLst>
          </p:cNvPr>
          <p:cNvSpPr txBox="1"/>
          <p:nvPr/>
        </p:nvSpPr>
        <p:spPr>
          <a:xfrm>
            <a:off x="0" y="675057"/>
            <a:ext cx="2905760" cy="3266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4400" b="1" dirty="0">
                <a:solidFill>
                  <a:srgbClr val="002060"/>
                </a:solidFill>
                <a:latin typeface="+mn-ea"/>
              </a:rPr>
              <a:t>만화로 보는 생태계 파괴 사례</a:t>
            </a:r>
            <a:endParaRPr lang="en-US" sz="44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058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330E346-F55A-45BB-96AE-DBBF426D9917}"/>
              </a:ext>
            </a:extLst>
          </p:cNvPr>
          <p:cNvSpPr/>
          <p:nvPr/>
        </p:nvSpPr>
        <p:spPr>
          <a:xfrm>
            <a:off x="-1" y="1148080"/>
            <a:ext cx="12191999" cy="5034863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   오랫동안의 가뭄과 인간의 과도한 개발로 숲이 사라지고</a:t>
            </a:r>
            <a:r>
              <a:rPr lang="en-US" altLang="ko-KR" sz="3200" dirty="0"/>
              <a:t>,</a:t>
            </a:r>
          </a:p>
          <a:p>
            <a:r>
              <a:rPr lang="en-US" altLang="ko-KR" sz="3200" dirty="0"/>
              <a:t>   </a:t>
            </a:r>
            <a:r>
              <a:rPr lang="ko-KR" altLang="en-US" sz="3200" dirty="0"/>
              <a:t>토지가 사막으로 변해 가는 현상</a:t>
            </a:r>
            <a:r>
              <a:rPr lang="en-US" altLang="ko-KR" sz="3200" dirty="0"/>
              <a:t>. </a:t>
            </a:r>
            <a:r>
              <a:rPr lang="ko-KR" altLang="en-US" sz="3200" dirty="0"/>
              <a:t>사막화가 이루어지는</a:t>
            </a:r>
            <a:endParaRPr lang="en-US" altLang="ko-KR" sz="3200" dirty="0"/>
          </a:p>
          <a:p>
            <a:r>
              <a:rPr lang="en-US" altLang="ko-KR" sz="3200" dirty="0"/>
              <a:t> </a:t>
            </a:r>
            <a:r>
              <a:rPr lang="ko-KR" altLang="en-US" sz="3200" dirty="0"/>
              <a:t>  지역으로는 사하라 사막 남쪽의 </a:t>
            </a:r>
            <a:r>
              <a:rPr lang="ko-KR" altLang="en-US" sz="3200" b="1" dirty="0">
                <a:solidFill>
                  <a:srgbClr val="FF0000"/>
                </a:solidFill>
              </a:rPr>
              <a:t>사헬 지대</a:t>
            </a:r>
            <a:r>
              <a:rPr lang="ko-KR" altLang="en-US" sz="3200" dirty="0"/>
              <a:t>가 대표적이다</a:t>
            </a:r>
            <a:r>
              <a:rPr lang="en-US" altLang="ko-KR" sz="3200" dirty="0"/>
              <a:t>.</a:t>
            </a:r>
          </a:p>
          <a:p>
            <a:r>
              <a:rPr lang="en-US" altLang="ko-KR" sz="3200" dirty="0"/>
              <a:t>   </a:t>
            </a:r>
            <a:r>
              <a:rPr lang="ko-KR" altLang="en-US" sz="3200" dirty="0"/>
              <a:t>피해가 점차 확대되자 </a:t>
            </a:r>
            <a:r>
              <a:rPr lang="en-US" altLang="ko-KR" sz="3200" dirty="0"/>
              <a:t>1994</a:t>
            </a:r>
            <a:r>
              <a:rPr lang="ko-KR" altLang="en-US" sz="3200" dirty="0"/>
              <a:t>년 프랑스 파리에서 </a:t>
            </a:r>
            <a:r>
              <a:rPr lang="en-US" altLang="ko-KR" sz="3200" dirty="0"/>
              <a:t>6</a:t>
            </a:r>
            <a:r>
              <a:rPr lang="ko-KR" altLang="en-US" sz="3200" dirty="0"/>
              <a:t>월 </a:t>
            </a:r>
            <a:r>
              <a:rPr lang="en-US" altLang="ko-KR" sz="3200" dirty="0"/>
              <a:t>17</a:t>
            </a:r>
            <a:r>
              <a:rPr lang="ko-KR" altLang="en-US" sz="3200" dirty="0"/>
              <a:t>일을</a:t>
            </a:r>
            <a:endParaRPr lang="en-US" altLang="ko-KR" sz="3200" dirty="0"/>
          </a:p>
          <a:p>
            <a:r>
              <a:rPr lang="en-US" altLang="ko-KR" sz="3200" dirty="0"/>
              <a:t>   ‘</a:t>
            </a:r>
            <a:r>
              <a:rPr lang="ko-KR" altLang="en-US" sz="3200" dirty="0"/>
              <a:t>사막화 방지의 날</a:t>
            </a:r>
            <a:r>
              <a:rPr lang="en-US" altLang="ko-KR" sz="3200" dirty="0"/>
              <a:t>’</a:t>
            </a:r>
            <a:r>
              <a:rPr lang="ko-KR" altLang="en-US" sz="3200" dirty="0"/>
              <a:t>로 지정하였고</a:t>
            </a:r>
            <a:r>
              <a:rPr lang="en-US" altLang="ko-KR" sz="3200" dirty="0"/>
              <a:t>, </a:t>
            </a:r>
            <a:r>
              <a:rPr lang="ko-KR" altLang="en-US" sz="3200" dirty="0"/>
              <a:t>전 세계적으로 사막화</a:t>
            </a:r>
            <a:endParaRPr lang="en-US" altLang="ko-KR" sz="3200" dirty="0"/>
          </a:p>
          <a:p>
            <a:r>
              <a:rPr lang="en-US" altLang="ko-KR" sz="3200" dirty="0"/>
              <a:t>   </a:t>
            </a:r>
            <a:r>
              <a:rPr lang="ko-KR" altLang="en-US" sz="3200" dirty="0"/>
              <a:t>방지를 위한 노력을 기울이고 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0" y="430852"/>
            <a:ext cx="1219199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사막화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05065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1027366-F41E-4C45-A79B-5E8D3A97D28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4" descr="굶주린 아프리카 사헬 지대… 250만명 생존 위기-국민일보">
            <a:extLst>
              <a:ext uri="{FF2B5EF4-FFF2-40B4-BE49-F238E27FC236}">
                <a16:creationId xmlns:a16="http://schemas.microsoft.com/office/drawing/2014/main" id="{5975D33F-9080-4714-BEBF-DBA14BC84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315" y="343080"/>
            <a:ext cx="9753530" cy="5765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C7ED48-513A-42EF-9BF2-6A1F66DB951B}"/>
              </a:ext>
            </a:extLst>
          </p:cNvPr>
          <p:cNvSpPr txBox="1"/>
          <p:nvPr/>
        </p:nvSpPr>
        <p:spPr>
          <a:xfrm>
            <a:off x="0" y="771592"/>
            <a:ext cx="2367315" cy="223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4000" b="1" dirty="0">
                <a:solidFill>
                  <a:srgbClr val="002060"/>
                </a:solidFill>
                <a:latin typeface="+mn-ea"/>
              </a:rPr>
              <a:t>사막화의대표적인 예</a:t>
            </a:r>
            <a:endParaRPr lang="en-US" sz="4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539217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5934</TotalTime>
  <Words>1966</Words>
  <Application>Microsoft Office PowerPoint</Application>
  <PresentationFormat>Widescreen</PresentationFormat>
  <Paragraphs>332</Paragraphs>
  <Slides>34</Slides>
  <Notes>24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318</cp:revision>
  <dcterms:created xsi:type="dcterms:W3CDTF">2020-04-18T22:55:50Z</dcterms:created>
  <dcterms:modified xsi:type="dcterms:W3CDTF">2020-06-25T10:55:48Z</dcterms:modified>
</cp:coreProperties>
</file>